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7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25A06-A8E6-436E-9B00-DC4FEE9FE4CF}" type="datetimeFigureOut">
              <a:rPr lang="cs-CZ" smtClean="0"/>
              <a:pPr/>
              <a:t>24.03.2017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F0BFA-ED53-4641-BE64-93CBC7E8B5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30834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D0E2-EC81-4B0B-8A62-DC9912372BF7}" type="datetimeFigureOut">
              <a:rPr lang="cs-CZ" smtClean="0"/>
              <a:pPr/>
              <a:t>24.03.2017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14C-824A-4498-AB12-5FECB9B4B6F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D0E2-EC81-4B0B-8A62-DC9912372BF7}" type="datetimeFigureOut">
              <a:rPr lang="cs-CZ" smtClean="0"/>
              <a:pPr/>
              <a:t>24.03.2017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14C-824A-4498-AB12-5FECB9B4B6F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D0E2-EC81-4B0B-8A62-DC9912372BF7}" type="datetimeFigureOut">
              <a:rPr lang="cs-CZ" smtClean="0"/>
              <a:pPr/>
              <a:t>24.03.2017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14C-824A-4498-AB12-5FECB9B4B6FF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D0E2-EC81-4B0B-8A62-DC9912372BF7}" type="datetimeFigureOut">
              <a:rPr lang="cs-CZ" smtClean="0"/>
              <a:pPr/>
              <a:t>24.03.2017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14C-824A-4498-AB12-5FECB9B4B6F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D0E2-EC81-4B0B-8A62-DC9912372BF7}" type="datetimeFigureOut">
              <a:rPr lang="cs-CZ" smtClean="0"/>
              <a:pPr/>
              <a:t>24.03.2017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14C-824A-4498-AB12-5FECB9B4B6F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D0E2-EC81-4B0B-8A62-DC9912372BF7}" type="datetimeFigureOut">
              <a:rPr lang="cs-CZ" smtClean="0"/>
              <a:pPr/>
              <a:t>24.03.2017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14C-824A-4498-AB12-5FECB9B4B6F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D0E2-EC81-4B0B-8A62-DC9912372BF7}" type="datetimeFigureOut">
              <a:rPr lang="cs-CZ" smtClean="0"/>
              <a:pPr/>
              <a:t>24.03.2017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14C-824A-4498-AB12-5FECB9B4B6F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D0E2-EC81-4B0B-8A62-DC9912372BF7}" type="datetimeFigureOut">
              <a:rPr lang="cs-CZ" smtClean="0"/>
              <a:pPr/>
              <a:t>24.03.2017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14C-824A-4498-AB12-5FECB9B4B6F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D0E2-EC81-4B0B-8A62-DC9912372BF7}" type="datetimeFigureOut">
              <a:rPr lang="cs-CZ" smtClean="0"/>
              <a:pPr/>
              <a:t>24.03.2017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14C-824A-4498-AB12-5FECB9B4B6F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D0E2-EC81-4B0B-8A62-DC9912372BF7}" type="datetimeFigureOut">
              <a:rPr lang="cs-CZ" smtClean="0"/>
              <a:pPr/>
              <a:t>24.03.2017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14C-824A-4498-AB12-5FECB9B4B6F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D0E2-EC81-4B0B-8A62-DC9912372BF7}" type="datetimeFigureOut">
              <a:rPr lang="cs-CZ" smtClean="0"/>
              <a:pPr/>
              <a:t>24.03.2017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314C-824A-4498-AB12-5FECB9B4B6F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C75D0E2-EC81-4B0B-8A62-DC9912372BF7}" type="datetimeFigureOut">
              <a:rPr lang="cs-CZ" smtClean="0"/>
              <a:pPr/>
              <a:t>24.03.2017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709314C-824A-4498-AB12-5FECB9B4B6F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Dětské skupiny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                                                               </a:t>
            </a:r>
          </a:p>
          <a:p>
            <a:pPr algn="just"/>
            <a:endParaRPr lang="cs-CZ" dirty="0"/>
          </a:p>
          <a:p>
            <a:pPr algn="just"/>
            <a:r>
              <a:rPr lang="cs-CZ" sz="2800" dirty="0"/>
              <a:t>                                HZS PK   Jana Juristová </a:t>
            </a:r>
          </a:p>
        </p:txBody>
      </p:sp>
    </p:spTree>
    <p:extLst>
      <p:ext uri="{BB962C8B-B14F-4D97-AF65-F5344CB8AC3E}">
        <p14:creationId xmlns:p14="http://schemas.microsoft.com/office/powerpoint/2010/main" xmlns="" val="1242916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Děkuji za pozornost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Dětské skupiny</a:t>
            </a:r>
          </a:p>
        </p:txBody>
      </p:sp>
    </p:spTree>
    <p:extLst>
      <p:ext uri="{BB962C8B-B14F-4D97-AF65-F5344CB8AC3E}">
        <p14:creationId xmlns:p14="http://schemas.microsoft.com/office/powerpoint/2010/main" xmlns="" val="1370725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Rozhodující věk a počet dětí</a:t>
            </a:r>
          </a:p>
          <a:p>
            <a:pPr marL="0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Dětské skupiny</a:t>
            </a:r>
            <a:br>
              <a:rPr lang="cs-CZ" dirty="0">
                <a:latin typeface="Arial" pitchFamily="34" charset="0"/>
                <a:cs typeface="Arial" pitchFamily="34" charset="0"/>
              </a:rPr>
            </a:br>
            <a:r>
              <a:rPr lang="cs-CZ" sz="2800" dirty="0">
                <a:latin typeface="Arial" pitchFamily="34" charset="0"/>
                <a:cs typeface="Arial" pitchFamily="34" charset="0"/>
              </a:rPr>
              <a:t>zařízení  péče o dítě v dětské skupině podle zákona č.  247/2014 Sb.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84984"/>
            <a:ext cx="4896544" cy="2272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42330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7584" y="2708920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latin typeface="Arial Black" pitchFamily="34" charset="0"/>
              </a:rPr>
              <a:t>Dle ČSN 73 0802 Požární bezpečnost staveb - Nevýrobní objekty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Děti do  3 let  -  osoby neschopné samostatného pohybu (jesle)</a:t>
            </a:r>
          </a:p>
          <a:p>
            <a:pPr marL="0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Děti od 3 do 6 let – osoby s omezenou schopností pohybu a orientace (mateřské školy)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Dětské skupiny</a:t>
            </a:r>
          </a:p>
        </p:txBody>
      </p:sp>
    </p:spTree>
    <p:extLst>
      <p:ext uri="{BB962C8B-B14F-4D97-AF65-F5344CB8AC3E}">
        <p14:creationId xmlns:p14="http://schemas.microsoft.com/office/powerpoint/2010/main" xmlns="" val="3270302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Max. počet 22 v jednom oddělení jeslí (samostatný požární úsek) – </a:t>
            </a:r>
            <a:r>
              <a:rPr lang="cs-C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nejvýše 2. NP</a:t>
            </a:r>
          </a:p>
          <a:p>
            <a:pPr algn="just"/>
            <a:r>
              <a:rPr lang="cs-CZ" dirty="0">
                <a:latin typeface="Arial" pitchFamily="34" charset="0"/>
                <a:cs typeface="Arial" pitchFamily="34" charset="0"/>
              </a:rPr>
              <a:t>Oddělení jeslí: šatna, lázeň, denní místnost, lehárna, izolační pokoj, mléčná kuchyně,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kočarkovna</a:t>
            </a:r>
            <a:r>
              <a:rPr lang="cs-CZ" dirty="0">
                <a:latin typeface="Arial" pitchFamily="34" charset="0"/>
                <a:cs typeface="Arial" pitchFamily="34" charset="0"/>
              </a:rPr>
              <a:t>, sociální zařízení pracovnic, úklidová komora, sklad lehátek, sklad hraček</a:t>
            </a:r>
          </a:p>
          <a:p>
            <a:pPr marL="0" indent="0" algn="just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dirty="0">
                <a:latin typeface="Arial" pitchFamily="34" charset="0"/>
                <a:cs typeface="Arial" pitchFamily="34" charset="0"/>
              </a:rPr>
              <a:t>nehořlavý konstrukční systémy DP1  – novostavby</a:t>
            </a:r>
          </a:p>
          <a:p>
            <a:pPr algn="just"/>
            <a:r>
              <a:rPr lang="cs-CZ" dirty="0">
                <a:latin typeface="Arial" pitchFamily="34" charset="0"/>
                <a:cs typeface="Arial" pitchFamily="34" charset="0"/>
              </a:rPr>
              <a:t>smíšené konstrukční systémy DP2 – změny staveb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Jesle</a:t>
            </a:r>
          </a:p>
        </p:txBody>
      </p:sp>
    </p:spTree>
    <p:extLst>
      <p:ext uri="{BB962C8B-B14F-4D97-AF65-F5344CB8AC3E}">
        <p14:creationId xmlns:p14="http://schemas.microsoft.com/office/powerpoint/2010/main" xmlns="" val="1447853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povrchové úpravy stavebních konstrukcí – nesmí být použity stavební hmoty s indexem šíření plamene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cs-CZ" i="1" baseline="-25000" dirty="0" err="1">
                <a:latin typeface="Arial" pitchFamily="34" charset="0"/>
                <a:cs typeface="Arial" pitchFamily="34" charset="0"/>
              </a:rPr>
              <a:t>s</a:t>
            </a:r>
            <a:r>
              <a:rPr lang="cs-CZ" i="1" baseline="-25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>
                <a:latin typeface="Arial" pitchFamily="34" charset="0"/>
                <a:cs typeface="Arial" pitchFamily="34" charset="0"/>
              </a:rPr>
              <a:t>větším než: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75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mm.minuta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baseline="30000" dirty="0">
                <a:latin typeface="Arial" pitchFamily="34" charset="0"/>
                <a:cs typeface="Arial" pitchFamily="34" charset="0"/>
              </a:rPr>
              <a:t>-1</a:t>
            </a:r>
            <a:r>
              <a:rPr lang="cs-CZ" dirty="0">
                <a:latin typeface="Arial" pitchFamily="34" charset="0"/>
                <a:cs typeface="Arial" pitchFamily="34" charset="0"/>
              </a:rPr>
              <a:t> pro stěny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50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mm.minuta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baseline="30000" dirty="0">
                <a:latin typeface="Arial" pitchFamily="34" charset="0"/>
                <a:cs typeface="Arial" pitchFamily="34" charset="0"/>
              </a:rPr>
              <a:t>-1 </a:t>
            </a:r>
            <a:r>
              <a:rPr lang="cs-CZ" dirty="0">
                <a:latin typeface="Arial" pitchFamily="34" charset="0"/>
                <a:cs typeface="Arial" pitchFamily="34" charset="0"/>
              </a:rPr>
              <a:t>pro podhledy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nesmí být použito plastických hmot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latin typeface="Arial" pitchFamily="34" charset="0"/>
                <a:cs typeface="Arial" pitchFamily="34" charset="0"/>
              </a:rPr>
              <a:t>podlahové krytiny – materiály klasifikované podle ČSN EN  do třídy 13501-1 do třídy </a:t>
            </a:r>
            <a:r>
              <a:rPr lang="cs-CZ" dirty="0">
                <a:latin typeface="Arial"/>
                <a:ea typeface="Calibri"/>
                <a:cs typeface="Times New Roman"/>
              </a:rPr>
              <a:t>A1</a:t>
            </a:r>
            <a:r>
              <a:rPr lang="cs-CZ" baseline="-25000" dirty="0">
                <a:latin typeface="Arial"/>
                <a:ea typeface="Calibri"/>
                <a:cs typeface="Times New Roman"/>
              </a:rPr>
              <a:t>fl</a:t>
            </a:r>
            <a:r>
              <a:rPr lang="cs-CZ" dirty="0">
                <a:latin typeface="Arial"/>
                <a:ea typeface="Calibri"/>
                <a:cs typeface="Times New Roman"/>
              </a:rPr>
              <a:t> až </a:t>
            </a:r>
            <a:r>
              <a:rPr lang="cs-CZ" dirty="0" err="1">
                <a:latin typeface="Arial"/>
                <a:ea typeface="Calibri"/>
                <a:cs typeface="Times New Roman"/>
              </a:rPr>
              <a:t>C</a:t>
            </a:r>
            <a:r>
              <a:rPr lang="cs-CZ" baseline="-25000" dirty="0" err="1">
                <a:latin typeface="Arial"/>
                <a:ea typeface="Calibri"/>
                <a:cs typeface="Times New Roman"/>
              </a:rPr>
              <a:t>fl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Jesle</a:t>
            </a:r>
          </a:p>
        </p:txBody>
      </p:sp>
    </p:spTree>
    <p:extLst>
      <p:ext uri="{BB962C8B-B14F-4D97-AF65-F5344CB8AC3E}">
        <p14:creationId xmlns:p14="http://schemas.microsoft.com/office/powerpoint/2010/main" xmlns="" val="1260760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latin typeface="Arial" pitchFamily="34" charset="0"/>
                <a:cs typeface="Arial" pitchFamily="34" charset="0"/>
              </a:rPr>
              <a:t>konstrukce střech - nesmí být použito průsvitných střešních plášťů a světlíků z materiálu třída reakce na oheň F až B</a:t>
            </a:r>
          </a:p>
          <a:p>
            <a:pPr algn="just"/>
            <a:r>
              <a:rPr lang="cs-CZ" dirty="0">
                <a:latin typeface="Arial" pitchFamily="34" charset="0"/>
                <a:cs typeface="Arial" pitchFamily="34" charset="0"/>
              </a:rPr>
              <a:t>při posuzování hmot (osvětlovací tělesa), které v konstrukcích střech, stropů a podhledů jako hořící odkapávají nebo odpadávají (nepřihlížíme pokud součet dílčích půdorysných průmětů nepřesahuje 15% podlahové plochy požárního úseku)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Jesle</a:t>
            </a:r>
          </a:p>
        </p:txBody>
      </p:sp>
    </p:spTree>
    <p:extLst>
      <p:ext uri="{BB962C8B-B14F-4D97-AF65-F5344CB8AC3E}">
        <p14:creationId xmlns:p14="http://schemas.microsoft.com/office/powerpoint/2010/main" xmlns="" val="3292011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Únikové cesty z požárního úseku</a:t>
            </a:r>
          </a:p>
          <a:p>
            <a:pPr marL="0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1 nechráněná úniková cesta: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nesmí být větší než 15 m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nesmí mít větší požární zatížení než 10 kg. m</a:t>
            </a:r>
            <a:r>
              <a:rPr lang="cs-CZ" baseline="30000" dirty="0">
                <a:latin typeface="Arial" pitchFamily="34" charset="0"/>
                <a:cs typeface="Arial" pitchFamily="34" charset="0"/>
              </a:rPr>
              <a:t>-2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šířka alespoň 1,1 m (dveře 0,9 m)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u </a:t>
            </a:r>
            <a:r>
              <a:rPr lang="cs-CZ">
                <a:latin typeface="Arial" pitchFamily="34" charset="0"/>
                <a:cs typeface="Arial" pitchFamily="34" charset="0"/>
              </a:rPr>
              <a:t>změn staveb -1 ČCHÚC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Jesle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54085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nesmí mít více než 2 nadzemní podlaží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podzemní podlaží nesmí být navrženo pro pobyt dětí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každá třída mateřské školy musí tvořit samostatný požární úsek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více než 20 dětí musí být navrženy dvě únikové cesty.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Mateřská škola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86864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podlahové krytiny – materiály klasifikované podle ČSN EN  do třídy 13501-1 do třídy A1fl až </a:t>
            </a:r>
            <a:r>
              <a:rPr lang="cs-CZ" dirty="0" err="1"/>
              <a:t>Cfl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Jesle  a Mateřské školy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1805" y="2980905"/>
            <a:ext cx="6340390" cy="896190"/>
          </a:xfrm>
          <a:prstGeom prst="rect">
            <a:avLst/>
          </a:prstGeom>
        </p:spPr>
      </p:pic>
      <p:sp>
        <p:nvSpPr>
          <p:cNvPr id="4" name="Znak násobení 3"/>
          <p:cNvSpPr/>
          <p:nvPr/>
        </p:nvSpPr>
        <p:spPr>
          <a:xfrm>
            <a:off x="4431605" y="2550982"/>
            <a:ext cx="914400" cy="914400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nak násobení 5"/>
          <p:cNvSpPr/>
          <p:nvPr/>
        </p:nvSpPr>
        <p:spPr>
          <a:xfrm>
            <a:off x="5177386" y="2550982"/>
            <a:ext cx="914400" cy="914400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nak násobení 6"/>
          <p:cNvSpPr/>
          <p:nvPr/>
        </p:nvSpPr>
        <p:spPr>
          <a:xfrm>
            <a:off x="5978313" y="2550982"/>
            <a:ext cx="914400" cy="914400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nak násobení 7"/>
          <p:cNvSpPr/>
          <p:nvPr/>
        </p:nvSpPr>
        <p:spPr>
          <a:xfrm>
            <a:off x="6708033" y="2550982"/>
            <a:ext cx="914400" cy="914400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02416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105</TotalTime>
  <Words>334</Words>
  <Application>Microsoft Office PowerPoint</Application>
  <PresentationFormat>Předvádění na obrazovce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Vlnění</vt:lpstr>
      <vt:lpstr>Dětské skupiny</vt:lpstr>
      <vt:lpstr>Dětské skupiny zařízení  péče o dítě v dětské skupině podle zákona č.  247/2014 Sb.</vt:lpstr>
      <vt:lpstr>Dětské skupiny</vt:lpstr>
      <vt:lpstr>Jesle</vt:lpstr>
      <vt:lpstr>Jesle</vt:lpstr>
      <vt:lpstr>Jesle</vt:lpstr>
      <vt:lpstr>Jesle</vt:lpstr>
      <vt:lpstr>Mateřská škola</vt:lpstr>
      <vt:lpstr>Jesle  a Mateřské školy</vt:lpstr>
      <vt:lpstr>Dětské skupiny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Dětské skupiny</dc:title>
  <dc:creator>Jana</dc:creator>
  <cp:lastModifiedBy>Štěpánka Těžká</cp:lastModifiedBy>
  <cp:revision>11</cp:revision>
  <cp:lastPrinted>2017-03-24T07:24:00Z</cp:lastPrinted>
  <dcterms:created xsi:type="dcterms:W3CDTF">2017-03-20T19:35:41Z</dcterms:created>
  <dcterms:modified xsi:type="dcterms:W3CDTF">2017-03-24T08:06:47Z</dcterms:modified>
</cp:coreProperties>
</file>